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9" r:id="rId3"/>
    <p:sldId id="268" r:id="rId4"/>
    <p:sldId id="270" r:id="rId5"/>
    <p:sldId id="269" r:id="rId6"/>
    <p:sldId id="256" r:id="rId7"/>
    <p:sldId id="264" r:id="rId8"/>
    <p:sldId id="263" r:id="rId9"/>
    <p:sldId id="26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Результаты опроса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Оставлю на Родине</c:v>
                </c:pt>
                <c:pt idx="1">
                  <c:v>Продам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20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3DE-425F-814A-651979D8CC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>
        <c:manualLayout>
          <c:xMode val="edge"/>
          <c:yMode val="edge"/>
          <c:x val="0.72639277729172747"/>
          <c:y val="0.39385363954588226"/>
          <c:w val="0.26434796344901329"/>
          <c:h val="0.12071773454621701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0.255</cdr:x>
      <cdr:y>0.24497</cdr:y>
    </cdr:from>
    <cdr:to>
      <cdr:x>0.39236</cdr:x>
      <cdr:y>0.49473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098576" y="1108720"/>
          <a:ext cx="1130424" cy="11304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0.24625</cdr:x>
      <cdr:y>0.21315</cdr:y>
    </cdr:from>
    <cdr:to>
      <cdr:x>0.38625</cdr:x>
      <cdr:y>0.49953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026568" y="964704"/>
          <a:ext cx="1152128" cy="129614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3600" dirty="0"/>
            <a:t>9%</a:t>
          </a:r>
        </a:p>
      </cdr:txBody>
    </cdr:sp>
  </cdr:relSizeAnchor>
  <cdr:relSizeAnchor xmlns:cdr="http://schemas.openxmlformats.org/drawingml/2006/chartDrawing">
    <cdr:from>
      <cdr:x>0.42125</cdr:x>
      <cdr:y>0.49953</cdr:y>
    </cdr:from>
    <cdr:to>
      <cdr:x>0.53236</cdr:x>
      <cdr:y>0.70156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466728" y="226084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3200" dirty="0"/>
            <a:t>91%</a:t>
          </a: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29549-88C0-4224-8148-9288DBD16EF4}" type="datetimeFigureOut">
              <a:rPr lang="ru-RU" smtClean="0"/>
              <a:pPr/>
              <a:t>28.02.2024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76375-BF0B-469E-A438-8361A9331C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873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29549-88C0-4224-8148-9288DBD16EF4}" type="datetimeFigureOut">
              <a:rPr lang="ru-RU" smtClean="0"/>
              <a:pPr/>
              <a:t>28.02.2024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76375-BF0B-469E-A438-8361A9331C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3200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29549-88C0-4224-8148-9288DBD16EF4}" type="datetimeFigureOut">
              <a:rPr lang="ru-RU" smtClean="0"/>
              <a:pPr/>
              <a:t>28.02.2024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76375-BF0B-469E-A438-8361A9331C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5577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img-fotki.yandex.ru/get/15510/212433154.61/0_135c3f_c7b7f036_L.jpg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3286116" cy="3207249"/>
          </a:xfrm>
          <a:prstGeom prst="rect">
            <a:avLst/>
          </a:prstGeom>
          <a:noFill/>
        </p:spPr>
      </p:pic>
      <p:sp>
        <p:nvSpPr>
          <p:cNvPr id="8" name="Блок-схема: альтернативный процесс 7"/>
          <p:cNvSpPr/>
          <p:nvPr userDrawn="1"/>
        </p:nvSpPr>
        <p:spPr>
          <a:xfrm>
            <a:off x="4500562" y="4857760"/>
            <a:ext cx="4214842" cy="1643074"/>
          </a:xfrm>
          <a:prstGeom prst="flowChartAlternateProcess">
            <a:avLst/>
          </a:prstGeom>
          <a:solidFill>
            <a:srgbClr val="FF0000">
              <a:alpha val="22000"/>
            </a:srgbClr>
          </a:solidFill>
          <a:ln w="31750">
            <a:solidFill>
              <a:srgbClr val="FF0000">
                <a:alpha val="5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Блок-схема: альтернативный процесс 6"/>
          <p:cNvSpPr/>
          <p:nvPr userDrawn="1"/>
        </p:nvSpPr>
        <p:spPr>
          <a:xfrm>
            <a:off x="642910" y="2500306"/>
            <a:ext cx="7858180" cy="1357322"/>
          </a:xfrm>
          <a:prstGeom prst="flowChartAlternateProcess">
            <a:avLst/>
          </a:prstGeom>
          <a:solidFill>
            <a:schemeClr val="bg1">
              <a:alpha val="51000"/>
            </a:schemeClr>
          </a:solidFill>
          <a:ln w="508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00306"/>
            <a:ext cx="7772400" cy="1357322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00562" y="4857760"/>
            <a:ext cx="4214842" cy="1643074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20482" name="AutoShape 2" descr="https://www.pureline.ua/image/cache/catalog/51_bereza-260x430.pn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0484" name="AutoShape 4" descr="https://www.pureline.ua/image/cache/catalog/51_bereza-260x430.pn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0486" name="AutoShape 6" descr="https://www.pureline.ua/image/cache/catalog/51_bereza-260x430.pn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0488" name="AutoShape 8" descr="https://www.pureline.ua/image/cache/catalog/51_bereza-260x430.pn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0490" name="AutoShape 10" descr="https://www.pureline.ua/image/cache/catalog/51_bereza-260x430.pn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2" name="Picture 8" descr="http://www.promopharma.it/wp-content/uploads/2014/11/margh-lacrimilla-2.png"/>
          <p:cNvPicPr>
            <a:picLocks noChangeAspect="1" noChangeArrowheads="1"/>
          </p:cNvPicPr>
          <p:nvPr userDrawn="1"/>
        </p:nvPicPr>
        <p:blipFill>
          <a:blip r:embed="rId3"/>
          <a:srcRect b="13333"/>
          <a:stretch>
            <a:fillRect/>
          </a:stretch>
        </p:blipFill>
        <p:spPr bwMode="auto">
          <a:xfrm>
            <a:off x="0" y="5000636"/>
            <a:ext cx="2857488" cy="18573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563905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908" y="4929198"/>
            <a:ext cx="1145825" cy="1130748"/>
          </a:xfrm>
          <a:prstGeom prst="rect">
            <a:avLst/>
          </a:prstGeom>
          <a:noFill/>
        </p:spPr>
      </p:pic>
      <p:sp>
        <p:nvSpPr>
          <p:cNvPr id="7" name="Блок-схема: альтернативный процесс 6"/>
          <p:cNvSpPr/>
          <p:nvPr userDrawn="1"/>
        </p:nvSpPr>
        <p:spPr>
          <a:xfrm>
            <a:off x="428596" y="285728"/>
            <a:ext cx="8286808" cy="1143008"/>
          </a:xfrm>
          <a:prstGeom prst="flowChartAlternateProcess">
            <a:avLst/>
          </a:prstGeom>
          <a:solidFill>
            <a:schemeClr val="accent1">
              <a:alpha val="8000"/>
            </a:schemeClr>
          </a:solidFill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14488"/>
            <a:ext cx="8229600" cy="4525963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9460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5584376"/>
            <a:ext cx="1290606" cy="1273624"/>
          </a:xfrm>
          <a:prstGeom prst="rect">
            <a:avLst/>
          </a:prstGeom>
          <a:noFill/>
        </p:spPr>
      </p:pic>
      <p:pic>
        <p:nvPicPr>
          <p:cNvPr id="10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5730032"/>
            <a:ext cx="1143008" cy="11279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281659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лок-схема: альтернативный процесс 6"/>
          <p:cNvSpPr/>
          <p:nvPr userDrawn="1"/>
        </p:nvSpPr>
        <p:spPr>
          <a:xfrm>
            <a:off x="714348" y="2928934"/>
            <a:ext cx="7786742" cy="1428760"/>
          </a:xfrm>
          <a:prstGeom prst="flowChartAlternateProcess">
            <a:avLst/>
          </a:prstGeom>
          <a:solidFill>
            <a:schemeClr val="accent1">
              <a:alpha val="8000"/>
            </a:schemeClr>
          </a:solidFill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3000372"/>
            <a:ext cx="7772400" cy="1362075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https://img-fotki.yandex.ru/get/15510/212433154.61/0_135c3f_c7b7f036_L.jpg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9000"/>
          </a:blip>
          <a:srcRect/>
          <a:stretch>
            <a:fillRect/>
          </a:stretch>
        </p:blipFill>
        <p:spPr bwMode="auto">
          <a:xfrm>
            <a:off x="0" y="0"/>
            <a:ext cx="3286116" cy="3207249"/>
          </a:xfrm>
          <a:prstGeom prst="rect">
            <a:avLst/>
          </a:prstGeom>
          <a:noFill/>
        </p:spPr>
      </p:pic>
      <p:pic>
        <p:nvPicPr>
          <p:cNvPr id="9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29198"/>
            <a:ext cx="1145825" cy="1130748"/>
          </a:xfrm>
          <a:prstGeom prst="rect">
            <a:avLst/>
          </a:prstGeom>
          <a:noFill/>
        </p:spPr>
      </p:pic>
      <p:pic>
        <p:nvPicPr>
          <p:cNvPr id="10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5584376"/>
            <a:ext cx="1290606" cy="1273624"/>
          </a:xfrm>
          <a:prstGeom prst="rect">
            <a:avLst/>
          </a:prstGeom>
          <a:noFill/>
        </p:spPr>
      </p:pic>
      <p:pic>
        <p:nvPicPr>
          <p:cNvPr id="11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14480" y="5730032"/>
            <a:ext cx="1143008" cy="11279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479460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Блок-схема: альтернативный процесс 7"/>
          <p:cNvSpPr/>
          <p:nvPr userDrawn="1"/>
        </p:nvSpPr>
        <p:spPr>
          <a:xfrm>
            <a:off x="428596" y="285728"/>
            <a:ext cx="8286808" cy="1143008"/>
          </a:xfrm>
          <a:prstGeom prst="flowChartAlternateProcess">
            <a:avLst/>
          </a:prstGeom>
          <a:solidFill>
            <a:schemeClr val="accent1">
              <a:alpha val="8000"/>
            </a:schemeClr>
          </a:solidFill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51149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51149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pic>
        <p:nvPicPr>
          <p:cNvPr id="6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72074"/>
            <a:ext cx="1145825" cy="1130748"/>
          </a:xfrm>
          <a:prstGeom prst="rect">
            <a:avLst/>
          </a:prstGeom>
          <a:noFill/>
        </p:spPr>
      </p:pic>
      <p:pic>
        <p:nvPicPr>
          <p:cNvPr id="7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5584376"/>
            <a:ext cx="1290606" cy="1273624"/>
          </a:xfrm>
          <a:prstGeom prst="rect">
            <a:avLst/>
          </a:prstGeom>
          <a:noFill/>
        </p:spPr>
      </p:pic>
      <p:pic>
        <p:nvPicPr>
          <p:cNvPr id="9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62" y="5730032"/>
            <a:ext cx="1143008" cy="11279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986685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Блок-схема: альтернативный процесс 9"/>
          <p:cNvSpPr/>
          <p:nvPr userDrawn="1"/>
        </p:nvSpPr>
        <p:spPr>
          <a:xfrm>
            <a:off x="428596" y="285728"/>
            <a:ext cx="8286808" cy="1143008"/>
          </a:xfrm>
          <a:prstGeom prst="flowChartAlternateProcess">
            <a:avLst/>
          </a:prstGeom>
          <a:solidFill>
            <a:schemeClr val="accent1">
              <a:alpha val="8000"/>
            </a:schemeClr>
          </a:solidFill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Блок-схема: альтернативный процесс 11"/>
          <p:cNvSpPr/>
          <p:nvPr userDrawn="1"/>
        </p:nvSpPr>
        <p:spPr>
          <a:xfrm>
            <a:off x="4643438" y="1571612"/>
            <a:ext cx="4071966" cy="571504"/>
          </a:xfrm>
          <a:prstGeom prst="flowChartAlternateProcess">
            <a:avLst/>
          </a:prstGeom>
          <a:solidFill>
            <a:schemeClr val="accent1">
              <a:alpha val="8000"/>
            </a:schemeClr>
          </a:solidFill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Блок-схема: альтернативный процесс 10"/>
          <p:cNvSpPr/>
          <p:nvPr userDrawn="1"/>
        </p:nvSpPr>
        <p:spPr>
          <a:xfrm>
            <a:off x="428596" y="1571612"/>
            <a:ext cx="4071966" cy="571504"/>
          </a:xfrm>
          <a:prstGeom prst="flowChartAlternateProcess">
            <a:avLst/>
          </a:prstGeom>
          <a:solidFill>
            <a:schemeClr val="accent1">
              <a:alpha val="8000"/>
            </a:schemeClr>
          </a:solidFill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285991"/>
            <a:ext cx="4040188" cy="442915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285991"/>
            <a:ext cx="4041775" cy="442915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13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929198"/>
            <a:ext cx="1145825" cy="1130748"/>
          </a:xfrm>
          <a:prstGeom prst="rect">
            <a:avLst/>
          </a:prstGeom>
          <a:noFill/>
        </p:spPr>
      </p:pic>
      <p:pic>
        <p:nvPicPr>
          <p:cNvPr id="14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5584376"/>
            <a:ext cx="1290606" cy="1273624"/>
          </a:xfrm>
          <a:prstGeom prst="rect">
            <a:avLst/>
          </a:prstGeom>
          <a:noFill/>
        </p:spPr>
      </p:pic>
      <p:pic>
        <p:nvPicPr>
          <p:cNvPr id="15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5730032"/>
            <a:ext cx="1143008" cy="11279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444527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img-fotki.yandex.ru/get/15510/212433154.61/0_135c3f_c7b7f036_L.jpg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6000" contrast="-24000"/>
          </a:blip>
          <a:srcRect/>
          <a:stretch>
            <a:fillRect/>
          </a:stretch>
        </p:blipFill>
        <p:spPr bwMode="auto">
          <a:xfrm>
            <a:off x="0" y="1"/>
            <a:ext cx="2214546" cy="3286123"/>
          </a:xfrm>
          <a:prstGeom prst="rect">
            <a:avLst/>
          </a:prstGeom>
          <a:noFill/>
        </p:spPr>
      </p:pic>
      <p:sp>
        <p:nvSpPr>
          <p:cNvPr id="6" name="Блок-схема: альтернативный процесс 5"/>
          <p:cNvSpPr/>
          <p:nvPr userDrawn="1"/>
        </p:nvSpPr>
        <p:spPr>
          <a:xfrm>
            <a:off x="428596" y="285728"/>
            <a:ext cx="8286808" cy="1143008"/>
          </a:xfrm>
          <a:prstGeom prst="flowChartAlternateProcess">
            <a:avLst/>
          </a:prstGeom>
          <a:solidFill>
            <a:schemeClr val="accent1">
              <a:alpha val="8000"/>
            </a:schemeClr>
          </a:solidFill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pic>
        <p:nvPicPr>
          <p:cNvPr id="9" name="Picture 8" descr="http://www.promopharma.it/wp-content/uploads/2014/11/margh-lacrimilla-2.png"/>
          <p:cNvPicPr>
            <a:picLocks noChangeAspect="1" noChangeArrowheads="1"/>
          </p:cNvPicPr>
          <p:nvPr userDrawn="1"/>
        </p:nvPicPr>
        <p:blipFill>
          <a:blip r:embed="rId3">
            <a:lum bright="7000"/>
          </a:blip>
          <a:srcRect b="20000"/>
          <a:stretch>
            <a:fillRect/>
          </a:stretch>
        </p:blipFill>
        <p:spPr bwMode="auto">
          <a:xfrm>
            <a:off x="0" y="5143512"/>
            <a:ext cx="2857488" cy="17144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948920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2" cstate="print"/>
          <a:srcRect l="12472" t="-6318"/>
          <a:stretch>
            <a:fillRect/>
          </a:stretch>
        </p:blipFill>
        <p:spPr bwMode="auto">
          <a:xfrm>
            <a:off x="0" y="5000636"/>
            <a:ext cx="1002917" cy="1202186"/>
          </a:xfrm>
          <a:prstGeom prst="rect">
            <a:avLst/>
          </a:prstGeom>
          <a:noFill/>
        </p:spPr>
      </p:pic>
      <p:pic>
        <p:nvPicPr>
          <p:cNvPr id="4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3" cstate="print"/>
          <a:srcRect b="21475"/>
          <a:stretch>
            <a:fillRect/>
          </a:stretch>
        </p:blipFill>
        <p:spPr bwMode="auto">
          <a:xfrm>
            <a:off x="285720" y="5857892"/>
            <a:ext cx="1290606" cy="1000108"/>
          </a:xfrm>
          <a:prstGeom prst="rect">
            <a:avLst/>
          </a:prstGeom>
          <a:noFill/>
        </p:spPr>
      </p:pic>
      <p:pic>
        <p:nvPicPr>
          <p:cNvPr id="5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5730032"/>
            <a:ext cx="1143008" cy="1127968"/>
          </a:xfrm>
          <a:prstGeom prst="rect">
            <a:avLst/>
          </a:prstGeom>
          <a:noFill/>
        </p:spPr>
      </p:pic>
      <p:pic>
        <p:nvPicPr>
          <p:cNvPr id="6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4" cstate="print"/>
          <a:srcRect r="12503" b="11335"/>
          <a:stretch>
            <a:fillRect/>
          </a:stretch>
        </p:blipFill>
        <p:spPr bwMode="auto">
          <a:xfrm>
            <a:off x="8143900" y="5857892"/>
            <a:ext cx="1000100" cy="10001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258068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101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29549-88C0-4224-8148-9288DBD16EF4}" type="datetimeFigureOut">
              <a:rPr lang="ru-RU" smtClean="0"/>
              <a:pPr/>
              <a:t>28.02.2024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76375-BF0B-469E-A438-8361A9331C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5454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8131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1076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049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29549-88C0-4224-8148-9288DBD16EF4}" type="datetimeFigureOut">
              <a:rPr lang="ru-RU" smtClean="0"/>
              <a:pPr/>
              <a:t>28.02.2024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76375-BF0B-469E-A438-8361A9331C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4974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29549-88C0-4224-8148-9288DBD16EF4}" type="datetimeFigureOut">
              <a:rPr lang="ru-RU" smtClean="0"/>
              <a:pPr/>
              <a:t>28.02.2024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76375-BF0B-469E-A438-8361A9331C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2857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29549-88C0-4224-8148-9288DBD16EF4}" type="datetimeFigureOut">
              <a:rPr lang="ru-RU" smtClean="0"/>
              <a:pPr/>
              <a:t>28.02.2024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76375-BF0B-469E-A438-8361A9331C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331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29549-88C0-4224-8148-9288DBD16EF4}" type="datetimeFigureOut">
              <a:rPr lang="ru-RU" smtClean="0"/>
              <a:pPr/>
              <a:t>28.02.2024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76375-BF0B-469E-A438-8361A9331C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671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29549-88C0-4224-8148-9288DBD16EF4}" type="datetimeFigureOut">
              <a:rPr lang="ru-RU" smtClean="0"/>
              <a:pPr/>
              <a:t>28.02.2024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76375-BF0B-469E-A438-8361A9331C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3434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29549-88C0-4224-8148-9288DBD16EF4}" type="datetimeFigureOut">
              <a:rPr lang="ru-RU" smtClean="0"/>
              <a:pPr/>
              <a:t>28.02.2024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76375-BF0B-469E-A438-8361A9331C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866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29549-88C0-4224-8148-9288DBD16EF4}" type="datetimeFigureOut">
              <a:rPr lang="ru-RU" smtClean="0"/>
              <a:pPr/>
              <a:t>28.02.2024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76375-BF0B-469E-A438-8361A9331C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3308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B29549-88C0-4224-8148-9288DBD16EF4}" type="datetimeFigureOut">
              <a:rPr lang="ru-RU" smtClean="0"/>
              <a:pPr/>
              <a:t>28.02.2024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876375-BF0B-469E-A438-8361A9331C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0878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5000"/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755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002060"/>
          </a:solidFill>
          <a:latin typeface="Times New Roman" pitchFamily="18" charset="0"/>
          <a:ea typeface="+mj-ea"/>
          <a:cs typeface="Times New Roman" pitchFamily="18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002060"/>
          </a:solidFill>
          <a:latin typeface="Times New Roman" pitchFamily="18" charset="0"/>
          <a:ea typeface="+mn-ea"/>
          <a:cs typeface="Times New Roman" pitchFamily="18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002060"/>
          </a:solidFill>
          <a:latin typeface="Times New Roman" pitchFamily="18" charset="0"/>
          <a:ea typeface="+mn-ea"/>
          <a:cs typeface="Times New Roman" pitchFamily="18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002060"/>
          </a:solidFill>
          <a:latin typeface="Times New Roman" pitchFamily="18" charset="0"/>
          <a:ea typeface="+mn-ea"/>
          <a:cs typeface="Times New Roman" pitchFamily="18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002060"/>
          </a:solidFill>
          <a:latin typeface="Times New Roman" pitchFamily="18" charset="0"/>
          <a:ea typeface="+mn-ea"/>
          <a:cs typeface="Times New Roman" pitchFamily="18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002060"/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 чего начинается Родина?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4929198"/>
            <a:ext cx="4143404" cy="1571636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Классный час </a:t>
            </a:r>
          </a:p>
          <a:p>
            <a:r>
              <a:rPr lang="ru-RU" dirty="0"/>
              <a:t>Новикова Ирина Евгеньевна</a:t>
            </a:r>
          </a:p>
          <a:p>
            <a:r>
              <a:rPr lang="ru-RU" dirty="0"/>
              <a:t>МБОУ СОШ №6</a:t>
            </a:r>
          </a:p>
          <a:p>
            <a:r>
              <a:rPr lang="ru-RU" dirty="0"/>
              <a:t>г. Георгиевск</a:t>
            </a:r>
          </a:p>
        </p:txBody>
      </p:sp>
    </p:spTree>
    <p:extLst>
      <p:ext uri="{BB962C8B-B14F-4D97-AF65-F5344CB8AC3E}">
        <p14:creationId xmlns:p14="http://schemas.microsoft.com/office/powerpoint/2010/main" val="383070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lnSpc>
                <a:spcPct val="115000"/>
              </a:lnSpc>
              <a:spcBef>
                <a:spcPct val="20000"/>
              </a:spcBef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Сыны Отечества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025" y="1585975"/>
            <a:ext cx="2369759" cy="2448271"/>
          </a:xfrm>
        </p:spPr>
      </p:pic>
      <p:pic>
        <p:nvPicPr>
          <p:cNvPr id="5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584713"/>
            <a:ext cx="2088232" cy="2448271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1593162"/>
            <a:ext cx="2160240" cy="2448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s://rusdarpa.ru/wp-content/uploads/2021/09/%D0%90.%D0%A1.-%D0%9F%D0%BE%D0%BF%D0%BE%D0%B2-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7" y="1593162"/>
            <a:ext cx="1919328" cy="2439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worldofhistory.ru/wp-content/uploads/2020/10/ivan-fyodorovich-kruzenshtern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293096"/>
            <a:ext cx="1970289" cy="2327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www.peoples.ru/military/hero/meliton_kantaria/kantaria_20130529155243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1" y="4124247"/>
            <a:ext cx="1872873" cy="2496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076056" y="4032984"/>
            <a:ext cx="35283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Владимир Иванович Даль</a:t>
            </a:r>
            <a:br>
              <a:rPr lang="ru-RU" sz="16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6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Пётр Иванович Багратион</a:t>
            </a:r>
            <a:br>
              <a:rPr lang="ru-RU" sz="16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6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Дмитрий Иванович Менделеев</a:t>
            </a:r>
            <a:br>
              <a:rPr lang="ru-RU" sz="16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6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Александр Степанович Попов</a:t>
            </a:r>
            <a:br>
              <a:rPr lang="ru-RU" sz="16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6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Иван Федорович Крузенштерн</a:t>
            </a:r>
            <a:r>
              <a:rPr lang="ru-RU" sz="30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30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600" b="1" dirty="0" err="1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Мелитон</a:t>
            </a:r>
            <a:r>
              <a:rPr lang="ru-RU" sz="16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Варламович </a:t>
            </a:r>
            <a:r>
              <a:rPr lang="ru-RU" sz="1600" b="1" dirty="0" err="1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Кантария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7155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8496944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44690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04664"/>
            <a:ext cx="8291264" cy="5721499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3030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 Бородинском поле победил российский народ-многоликий, разный, соединенный в едином государстве общей судьбой, столь же единой, как и государство. Это и был подлинный патриотизм самой высокой пробы и величайшей чистоты».</a:t>
            </a:r>
          </a:p>
          <a:p>
            <a:pPr marL="0" indent="0">
              <a:buNone/>
            </a:pPr>
            <a:r>
              <a:rPr lang="ru-RU" b="1" dirty="0" err="1" smtClean="0">
                <a:solidFill>
                  <a:srgbClr val="3030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Л.Н.Толстой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2" descr="http://ru.tphv-history.ru/images/kchr/1-40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http://ru.tphv-history.ru/images/kchr/1-40.jpg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http://ru.tphv-history.ru/images/kchr/1-40.jpg"/>
          <p:cNvSpPr>
            <a:spLocks noChangeAspect="1" noChangeArrowheads="1"/>
          </p:cNvSpPr>
          <p:nvPr/>
        </p:nvSpPr>
        <p:spPr bwMode="auto">
          <a:xfrm>
            <a:off x="368300" y="1682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284984"/>
            <a:ext cx="3672408" cy="3354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7177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188641"/>
            <a:ext cx="7704856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1.«… Любовь к своему, даже если оно плохое, и ненависть к чужому, даже если оно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хорошее».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Бауржан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Тойшибеков</a:t>
            </a:r>
            <a:endParaRPr lang="ru-RU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052737"/>
            <a:ext cx="7632848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«Патриотизм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признание приоритета интересов своей страны перед интересами других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народов». </a:t>
            </a:r>
            <a:endParaRPr lang="ru-RU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916832"/>
            <a:ext cx="7992888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«Патриотизм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убеждение, что к людям, живущим по одну сторону от некой условной черты, проведенной на поверхности планеты, следует относиться лучше, чем к живущим по другую сторону. А все остальное – выбор аргументов, почему это должно быть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так». </a:t>
            </a:r>
            <a:endParaRPr lang="ru-RU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3283359"/>
            <a:ext cx="7992888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«Патриотизм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любовь, преданность и привязанность к Отечеству, своему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народу».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Д.Н. Ушаков.</a:t>
            </a:r>
            <a:endParaRPr lang="ru-RU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3933056"/>
            <a:ext cx="7992888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«Патриотизм, как частное проявление любви к человечеству, не уживается с неприязнью к отдельным народностям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Н. Чернышевский</a:t>
            </a:r>
            <a:endParaRPr lang="ru-RU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4725144"/>
            <a:ext cx="7920880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«Я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всё решусь, чтобы только ещё иметь счастье видеть славу России, и последнюю каплю крови пожертвую её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благосостоянию».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П. Багратион.</a:t>
            </a:r>
            <a:endParaRPr lang="ru-RU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11560" y="5454574"/>
            <a:ext cx="7992888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«Государства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должны строиться по принципу этнического единства и располагаться на территориях проживания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нации».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/>
              <a:t> </a:t>
            </a:r>
            <a:endParaRPr lang="ru-RU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20857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8469100"/>
              </p:ext>
            </p:extLst>
          </p:nvPr>
        </p:nvGraphicFramePr>
        <p:xfrm>
          <a:off x="529431" y="332656"/>
          <a:ext cx="8229600" cy="43924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545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7506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924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 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…</a:t>
                      </a:r>
                      <a:r>
                        <a:rPr lang="ru-RU" sz="2800" baseline="0" dirty="0" smtClean="0">
                          <a:effectLst/>
                        </a:rPr>
                        <a:t> 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установка</a:t>
                      </a:r>
                      <a:r>
                        <a:rPr lang="ru-RU" sz="24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превосходство </a:t>
                      </a:r>
                      <a:endParaRPr lang="ru-RU" sz="24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своего 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народа и </a:t>
                      </a:r>
                      <a:endParaRPr lang="ru-RU" sz="24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своей</a:t>
                      </a:r>
                      <a:r>
                        <a:rPr lang="ru-RU" sz="2400" baseline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страны, 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необходимость</a:t>
                      </a:r>
                      <a:r>
                        <a:rPr lang="ru-RU" sz="24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её доминирования 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… </a:t>
                      </a:r>
                      <a:r>
                        <a:rPr lang="ru-RU" sz="2400" dirty="0">
                          <a:effectLst/>
                        </a:rPr>
                        <a:t>– </a:t>
                      </a: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любовь к своему</a:t>
                      </a:r>
                      <a:r>
                        <a:rPr lang="ru-RU" sz="2800" b="1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народу</a:t>
                      </a: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гордость за свою страну 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09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943" y="404664"/>
            <a:ext cx="8781154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2" descr="C:\Users\%D0%94%D0%9E%D0%9C%D0%A1\Downloads\image-26-02-24-10-4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284984"/>
            <a:ext cx="3199445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554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Социологический опрос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3022930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31287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271</Words>
  <Application>Microsoft Office PowerPoint</Application>
  <PresentationFormat>Экран (4:3)</PresentationFormat>
  <Paragraphs>28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Тема Office</vt:lpstr>
      <vt:lpstr>1_Тема Office</vt:lpstr>
      <vt:lpstr>С чего начинается Родина?</vt:lpstr>
      <vt:lpstr>Сыны Отечества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Социологический опрос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 чего начинается Родина?</dc:title>
  <dc:creator>ДОМС</dc:creator>
  <cp:lastModifiedBy>ДОМС</cp:lastModifiedBy>
  <cp:revision>24</cp:revision>
  <dcterms:created xsi:type="dcterms:W3CDTF">2024-02-18T06:50:20Z</dcterms:created>
  <dcterms:modified xsi:type="dcterms:W3CDTF">2024-02-28T17:01:18Z</dcterms:modified>
</cp:coreProperties>
</file>